
<file path=[Content_Types].xml><?xml version="1.0" encoding="utf-8"?>
<Types xmlns="http://schemas.openxmlformats.org/package/2006/content-types">
  <Default Extension="jpeg" ContentType="image/jpeg"/>
  <Default Extension="JPG" ContentType="image/.jpg"/>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0" r:id="rId22"/>
    <p:sldId id="281" r:id="rId23"/>
    <p:sldId id="282" r:id="rId24"/>
    <p:sldId id="283" r:id="rId25"/>
    <p:sldId id="285" r:id="rId26"/>
    <p:sldId id="284" r:id="rId27"/>
    <p:sldId id="286" r:id="rId28"/>
    <p:sldId id="287" r:id="rId29"/>
    <p:sldId id="288" r:id="rId30"/>
    <p:sldId id="277" r:id="rId31"/>
    <p:sldId id="278"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66" d="100"/>
          <a:sy n="66" d="100"/>
        </p:scale>
        <p:origin x="1099"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media" Target="../media/media1.mov"/><Relationship Id="rId1"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7036" y="745768"/>
            <a:ext cx="9514115" cy="2099388"/>
          </a:xfrm>
        </p:spPr>
        <p:txBody>
          <a:bodyPr>
            <a:normAutofit fontScale="90000"/>
          </a:bodyPr>
          <a:lstStyle/>
          <a:p>
            <a:pPr algn="ct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000" b="1" i="0" dirty="0" err="1">
                <a:effectLst/>
                <a:latin typeface="Times New Roman" panose="02020603050405020304" pitchFamily="18" charset="0"/>
                <a:cs typeface="Times New Roman" panose="02020603050405020304" pitchFamily="18" charset="0"/>
              </a:rPr>
              <a:t>ChatConnect</a:t>
            </a:r>
            <a:r>
              <a:rPr lang="en-US" sz="4000" b="1" i="0" dirty="0">
                <a:effectLst/>
                <a:latin typeface="Times New Roman" panose="02020603050405020304" pitchFamily="18" charset="0"/>
                <a:cs typeface="Times New Roman" panose="02020603050405020304" pitchFamily="18" charset="0"/>
              </a:rPr>
              <a:t> - A Real-Time Chat and Communication App</a:t>
            </a:r>
            <a:br>
              <a:rPr lang="en-US" sz="1400" b="1" i="0" dirty="0">
                <a:solidFill>
                  <a:srgbClr val="2D2828"/>
                </a:solidFill>
                <a:effectLst/>
                <a:latin typeface="Castellar" panose="020A0402060406010301" pitchFamily="18" charset="0"/>
              </a:rPr>
            </a:br>
            <a:endParaRPr lang="en-US" sz="4400" dirty="0">
              <a:latin typeface="Castellar" panose="020A0402060406010301" pitchFamily="18" charset="0"/>
              <a:cs typeface="Times New Roman" panose="02020603050405020304" pitchFamily="18" charset="0"/>
            </a:endParaRPr>
          </a:p>
        </p:txBody>
      </p:sp>
      <p:sp>
        <p:nvSpPr>
          <p:cNvPr id="3" name="Subtitle 2"/>
          <p:cNvSpPr>
            <a:spLocks noGrp="1"/>
          </p:cNvSpPr>
          <p:nvPr>
            <p:ph type="subTitle" idx="1"/>
          </p:nvPr>
        </p:nvSpPr>
        <p:spPr>
          <a:xfrm>
            <a:off x="6024206" y="5118521"/>
            <a:ext cx="6049606" cy="1655762"/>
          </a:xfrm>
        </p:spPr>
        <p:txBody>
          <a:bodyPr>
            <a:normAutofit/>
          </a:bodyPr>
          <a:lstStyle/>
          <a:p>
            <a:pPr algn="l"/>
            <a:r>
              <a:rPr lang="en-US" dirty="0" err="1">
                <a:solidFill>
                  <a:schemeClr val="tx1"/>
                </a:solidFill>
              </a:rPr>
              <a:t>Rahulgandhi</a:t>
            </a:r>
            <a:r>
              <a:rPr lang="en-US" dirty="0">
                <a:solidFill>
                  <a:schemeClr val="tx1"/>
                </a:solidFill>
              </a:rPr>
              <a:t> M  - 839103D515269069F054DEC6288994A9</a:t>
            </a:r>
            <a:endParaRPr lang="en-US" dirty="0">
              <a:solidFill>
                <a:schemeClr val="tx1"/>
              </a:solidFill>
            </a:endParaRPr>
          </a:p>
          <a:p>
            <a:pPr algn="l"/>
            <a:r>
              <a:rPr lang="en-US" dirty="0">
                <a:solidFill>
                  <a:schemeClr val="tx1"/>
                </a:solidFill>
              </a:rPr>
              <a:t>Aswin Kumar M - B5985133A023045B96B47BBDF2895617</a:t>
            </a:r>
            <a:endParaRPr lang="en-US" dirty="0">
              <a:solidFill>
                <a:schemeClr val="tx1"/>
              </a:solidFill>
            </a:endParaRPr>
          </a:p>
          <a:p>
            <a:pPr algn="l"/>
            <a:r>
              <a:rPr lang="en-US" dirty="0" err="1">
                <a:solidFill>
                  <a:schemeClr val="tx1"/>
                </a:solidFill>
              </a:rPr>
              <a:t>Kirthik</a:t>
            </a:r>
            <a:r>
              <a:rPr lang="en-US" dirty="0">
                <a:solidFill>
                  <a:schemeClr val="tx1"/>
                </a:solidFill>
              </a:rPr>
              <a:t> Kumar S - 5D44D06C376B43381AF4A4BD5A992D3F</a:t>
            </a:r>
            <a:endParaRPr lang="en-US" dirty="0">
              <a:solidFill>
                <a:schemeClr val="tx1"/>
              </a:solidFill>
            </a:endParaRPr>
          </a:p>
          <a:p>
            <a:pPr algn="l"/>
            <a:r>
              <a:rPr lang="en-US" dirty="0">
                <a:solidFill>
                  <a:schemeClr val="tx1"/>
                </a:solidFill>
              </a:rPr>
              <a:t>Vimal B             - D9D3DC8364F7011BEDC48804DD57F7FD</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936" y="503854"/>
            <a:ext cx="9144000" cy="461665"/>
          </a:xfrm>
          <a:prstGeom prst="rect">
            <a:avLst/>
          </a:prstGeom>
          <a:noFill/>
        </p:spPr>
        <p:txBody>
          <a:bodyPr wrap="square">
            <a:spAutoFit/>
          </a:bodyPr>
          <a:lstStyle/>
          <a:p>
            <a:r>
              <a:rPr lang="en-IN" b="0" i="0" dirty="0">
                <a:effectLst/>
                <a:latin typeface="Montserrat" panose="00000500000000000000" pitchFamily="2" charset="0"/>
              </a:rPr>
              <a:t> </a:t>
            </a:r>
            <a:r>
              <a:rPr lang="en-IN" sz="2400" b="0" i="0" u="sng" dirty="0" err="1">
                <a:effectLst/>
                <a:latin typeface="Times New Roman" panose="02020603050405020304" pitchFamily="18" charset="0"/>
                <a:cs typeface="Times New Roman" panose="02020603050405020304" pitchFamily="18" charset="0"/>
              </a:rPr>
              <a:t>AuthenticationOption.kt</a:t>
            </a:r>
            <a:r>
              <a:rPr lang="en-IN" sz="2400" u="sng"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16936" y="1305341"/>
            <a:ext cx="7835382" cy="424624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com.project.pradyotprakash.flashchat.view</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androidx.compose.foundation.layout.Arrangement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androidx.compose.foundation.layout.Column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androidx.compose.foundation.layout.fillMaxHeight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androidx.compose.foundation.layout.fillMaxWidth</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androidx.compose.foundation.shape.RoundedCornerShape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androidx.compose.material.*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androidx.compose.runtime.Composable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androidx.compose.ui.Alignment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androidx.compose.ui.graphics.Color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com.project.pradyotprakash.flashchat.ui.theme.FlashChatTheme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650" y="335845"/>
            <a:ext cx="7548466" cy="590804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a:t>
            </a:r>
            <a:r>
              <a:rPr lang="en-IN" dirty="0" err="1">
                <a:latin typeface="Times New Roman" panose="02020603050405020304" pitchFamily="18" charset="0"/>
                <a:cs typeface="Times New Roman" panose="02020603050405020304" pitchFamily="18" charset="0"/>
              </a:rPr>
              <a:t>AuthenticationView</a:t>
            </a:r>
            <a:r>
              <a:rPr lang="en-IN" dirty="0">
                <a:latin typeface="Times New Roman" panose="02020603050405020304" pitchFamily="18" charset="0"/>
                <a:cs typeface="Times New Roman" panose="02020603050405020304" pitchFamily="18" charset="0"/>
              </a:rPr>
              <a:t>(register: () -&gt; Unit, login: () -&gt; Unit)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FlashChatTheme</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 surface container using the 'background'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from the theme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Surface(</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MaterialTheme.colors.background</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Column(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fillMaxWidth</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fillMaxHeight</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horizontalAlignment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Alignment.CenterHorizontally</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verticalArrangement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Arrangement.Bottom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Title(title = "⚡️ Chat Connect")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Buttons(title = "Register",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register,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Color.Blue</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Buttons(title = "Login",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login,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Color.Magenta</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240" y="106874"/>
            <a:ext cx="6102220" cy="461665"/>
          </a:xfrm>
          <a:prstGeom prst="rect">
            <a:avLst/>
          </a:prstGeom>
          <a:noFill/>
        </p:spPr>
        <p:txBody>
          <a:bodyPr wrap="square">
            <a:spAutoFit/>
          </a:bodyPr>
          <a:lstStyle/>
          <a:p>
            <a:r>
              <a:rPr lang="en-IN" sz="2400" b="0" i="0" u="sng" dirty="0" err="1">
                <a:effectLst/>
                <a:latin typeface="Times New Roman" panose="02020603050405020304" pitchFamily="18" charset="0"/>
                <a:cs typeface="Times New Roman" panose="02020603050405020304" pitchFamily="18" charset="0"/>
              </a:rPr>
              <a:t>Widgets.kt</a:t>
            </a:r>
            <a:r>
              <a:rPr lang="en-IN" sz="2400" u="sng" dirty="0">
                <a:latin typeface="Times New Roman" panose="02020603050405020304" pitchFamily="18" charset="0"/>
                <a:cs typeface="Times New Roman" panose="02020603050405020304" pitchFamily="18" charset="0"/>
              </a:rPr>
              <a:t> </a:t>
            </a:r>
            <a:r>
              <a:rPr lang="en-IN" sz="2400" b="0" i="0" u="sng" dirty="0">
                <a:effectLst/>
                <a:latin typeface="Times New Roman" panose="02020603050405020304" pitchFamily="18" charset="0"/>
                <a:cs typeface="Times New Roman" panose="02020603050405020304" pitchFamily="18" charset="0"/>
              </a:rPr>
              <a:t>:</a:t>
            </a:r>
            <a:endParaRPr lang="en-IN" sz="2400" u="sng"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17240" y="671691"/>
            <a:ext cx="9741160" cy="618553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com.project.pradyotprakash.flashchat.view</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androidx.compose.foundation.layout.fillMaxHeight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androidx.compose.foundation.layout.fillMaxWidth</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androidx.compose.foundation.layout.padding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androidx.compose.foundation.shape.RoundedCornerShape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androidx.compose.foundation.text.KeyboardOptions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androidx.compose.material.*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androidx.compose.material.icons.Icons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androidx.compose.material.icons.filled.ArrowBack</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androidx.compose.runtime.Composable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androidx.compose.ui.graphics.Color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androidx.compose.ui.text.font.FontWeight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androidx.compose.ui.text.input.KeyboardType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androidx.compose.ui.text.input.VisualTransformation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androidx.compose.ui.text.style.TextAlign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androidx.compose.ui.unit.dp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androidx.compose.ui.unit.sp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com.project.pradyotprakash.flashchat.Constants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8770" y="335845"/>
            <a:ext cx="10708640" cy="618553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Title(title: String)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fontSize</a:t>
            </a:r>
            <a:r>
              <a:rPr lang="en-IN" dirty="0">
                <a:latin typeface="Times New Roman" panose="02020603050405020304" pitchFamily="18" charset="0"/>
                <a:cs typeface="Times New Roman" panose="02020603050405020304" pitchFamily="18" charset="0"/>
              </a:rPr>
              <a:t> = 30.sp,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fontWeight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FontWeight.Bold</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Modifier.fillMaxHeight</a:t>
            </a:r>
            <a:r>
              <a:rPr lang="en-IN" dirty="0">
                <a:latin typeface="Times New Roman" panose="02020603050405020304" pitchFamily="18" charset="0"/>
                <a:cs typeface="Times New Roman" panose="02020603050405020304" pitchFamily="18" charset="0"/>
              </a:rPr>
              <a:t>(0.5f)</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Different set of buttons in this page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Buttons(title: String,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-&gt; Unit,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colors</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ButtonDefaults.buttonColors</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contentColor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Modifier.fillMaxWidth</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shape = </a:t>
            </a:r>
            <a:r>
              <a:rPr lang="en-IN" dirty="0" err="1">
                <a:latin typeface="Times New Roman" panose="02020603050405020304" pitchFamily="18" charset="0"/>
                <a:cs typeface="Times New Roman" panose="02020603050405020304" pitchFamily="18" charset="0"/>
              </a:rPr>
              <a:t>RoundedCornerShape</a:t>
            </a:r>
            <a:r>
              <a:rPr lang="en-IN"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190" y="118745"/>
            <a:ext cx="9733915" cy="673925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a:t>
            </a:r>
            <a:r>
              <a:rPr lang="en-IN" dirty="0" err="1">
                <a:latin typeface="Times New Roman" panose="02020603050405020304" pitchFamily="18" charset="0"/>
                <a:cs typeface="Times New Roman" panose="02020603050405020304" pitchFamily="18" charset="0"/>
              </a:rPr>
              <a:t>Appbar</a:t>
            </a:r>
            <a:r>
              <a:rPr lang="en-IN" dirty="0">
                <a:latin typeface="Times New Roman" panose="02020603050405020304" pitchFamily="18" charset="0"/>
                <a:cs typeface="Times New Roman" panose="02020603050405020304" pitchFamily="18" charset="0"/>
              </a:rPr>
              <a:t>(title: String, action: () -&gt; Unit)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TopAppBar</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title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navigationIcon</a:t>
            </a:r>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IconButton</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Icon(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imageVector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Icons.Filled.ArrowBack</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contentDescription</a:t>
            </a:r>
            <a:r>
              <a:rPr lang="en-IN" dirty="0">
                <a:latin typeface="Times New Roman" panose="02020603050405020304" pitchFamily="18" charset="0"/>
                <a:cs typeface="Times New Roman" panose="02020603050405020304" pitchFamily="18" charset="0"/>
              </a:rPr>
              <a:t> = "Back button"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96875" y="450215"/>
            <a:ext cx="10952480" cy="6185535"/>
          </a:xfrm>
          <a:prstGeom prst="rect">
            <a:avLst/>
          </a:prstGeom>
          <a:noFill/>
        </p:spPr>
        <p:txBody>
          <a:bodyPr wrap="square" rtlCol="0" anchor="t">
            <a:spAutoFit/>
          </a:bodyPr>
          <a:p>
            <a:r>
              <a:rPr lang="en-IN" dirty="0">
                <a:latin typeface="Times New Roman" panose="02020603050405020304" pitchFamily="18" charset="0"/>
                <a:cs typeface="Times New Roman" panose="02020603050405020304" pitchFamily="18" charset="0"/>
                <a:sym typeface="+mn-ea"/>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fun </a:t>
            </a:r>
            <a:r>
              <a:rPr lang="en-IN" dirty="0" err="1">
                <a:latin typeface="Times New Roman" panose="02020603050405020304" pitchFamily="18" charset="0"/>
                <a:cs typeface="Times New Roman" panose="02020603050405020304" pitchFamily="18" charset="0"/>
                <a:sym typeface="+mn-ea"/>
              </a:rPr>
              <a:t>TextFormField</a:t>
            </a:r>
            <a:r>
              <a:rPr lang="en-IN" dirty="0">
                <a:latin typeface="Times New Roman" panose="02020603050405020304" pitchFamily="18" charset="0"/>
                <a:cs typeface="Times New Roman" panose="02020603050405020304" pitchFamily="18" charset="0"/>
                <a:sym typeface="+mn-ea"/>
              </a:rPr>
              <a:t>(value: String,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 (String) -&gt; Unit, label: String,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OutlinedTextField</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value = value,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label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label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maxLines</a:t>
            </a:r>
            <a:r>
              <a:rPr lang="en-IN" dirty="0">
                <a:latin typeface="Times New Roman" panose="02020603050405020304" pitchFamily="18" charset="0"/>
                <a:cs typeface="Times New Roman" panose="02020603050405020304" pitchFamily="18" charset="0"/>
                <a:sym typeface="+mn-ea"/>
              </a:rPr>
              <a:t> = 1,</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modifier = 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.padding(horizontal = 20.dp, vertical = 5.dp)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fillMaxWidth</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keyboardOptions</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KeyboardOptions</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keyboardType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singleLine</a:t>
            </a:r>
            <a:r>
              <a:rPr lang="en-IN" dirty="0">
                <a:latin typeface="Times New Roman" panose="02020603050405020304" pitchFamily="18" charset="0"/>
                <a:cs typeface="Times New Roman" panose="02020603050405020304" pitchFamily="18" charset="0"/>
                <a:sym typeface="+mn-ea"/>
              </a:rPr>
              <a:t>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visualTransformation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800" y="530225"/>
            <a:ext cx="9957435" cy="5077460"/>
          </a:xfrm>
          <a:prstGeom prst="rect">
            <a:avLst/>
          </a:prstGeom>
          <a:noFill/>
        </p:spPr>
        <p:txBody>
          <a:bodyPr wrap="square" rtlCol="0" anchor="t">
            <a:spAutoFit/>
          </a:bodyPr>
          <a:p>
            <a:r>
              <a:rPr lang="en-IN" dirty="0">
                <a:latin typeface="Times New Roman" panose="02020603050405020304" pitchFamily="18" charset="0"/>
                <a:cs typeface="Times New Roman" panose="02020603050405020304" pitchFamily="18" charset="0"/>
                <a:sym typeface="+mn-ea"/>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fun </a:t>
            </a:r>
            <a:r>
              <a:rPr lang="en-IN" dirty="0" err="1">
                <a:latin typeface="Times New Roman" panose="02020603050405020304" pitchFamily="18" charset="0"/>
                <a:cs typeface="Times New Roman" panose="02020603050405020304" pitchFamily="18" charset="0"/>
                <a:sym typeface="+mn-ea"/>
              </a:rPr>
              <a:t>SingleMessage</a:t>
            </a:r>
            <a:r>
              <a:rPr lang="en-IN" dirty="0">
                <a:latin typeface="Times New Roman" panose="02020603050405020304" pitchFamily="18" charset="0"/>
                <a:cs typeface="Times New Roman" panose="02020603050405020304" pitchFamily="18" charset="0"/>
                <a:sym typeface="+mn-ea"/>
              </a:rPr>
              <a:t>(message: String,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Boolean)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Card(</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shape = </a:t>
            </a:r>
            <a:r>
              <a:rPr lang="en-IN" dirty="0" err="1">
                <a:latin typeface="Times New Roman" panose="02020603050405020304" pitchFamily="18" charset="0"/>
                <a:cs typeface="Times New Roman" panose="02020603050405020304" pitchFamily="18" charset="0"/>
                <a:sym typeface="+mn-ea"/>
              </a:rPr>
              <a:t>RoundedCornerShape</a:t>
            </a:r>
            <a:r>
              <a:rPr lang="en-IN" dirty="0">
                <a:latin typeface="Times New Roman" panose="02020603050405020304" pitchFamily="18" charset="0"/>
                <a:cs typeface="Times New Roman" panose="02020603050405020304" pitchFamily="18" charset="0"/>
                <a:sym typeface="+mn-ea"/>
              </a:rPr>
              <a:t>(16.dp),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backgroundColor</a:t>
            </a:r>
            <a:r>
              <a:rPr lang="en-IN" dirty="0">
                <a:latin typeface="Times New Roman" panose="02020603050405020304" pitchFamily="18" charset="0"/>
                <a:cs typeface="Times New Roman" panose="02020603050405020304" pitchFamily="18" charset="0"/>
                <a:sym typeface="+mn-ea"/>
              </a:rPr>
              <a:t> =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MaterialTheme.colors.primary</a:t>
            </a:r>
            <a:r>
              <a:rPr lang="en-IN" dirty="0">
                <a:latin typeface="Times New Roman" panose="02020603050405020304" pitchFamily="18" charset="0"/>
                <a:cs typeface="Times New Roman" panose="02020603050405020304" pitchFamily="18" charset="0"/>
                <a:sym typeface="+mn-ea"/>
              </a:rPr>
              <a:t> else </a:t>
            </a:r>
            <a:r>
              <a:rPr lang="en-IN" dirty="0" err="1">
                <a:latin typeface="Times New Roman" panose="02020603050405020304" pitchFamily="18" charset="0"/>
                <a:cs typeface="Times New Roman" panose="02020603050405020304" pitchFamily="18" charset="0"/>
                <a:sym typeface="+mn-ea"/>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 = message,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a:t>
            </a:r>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TextAlign.End</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else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TextAlign.Start</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modifier = </a:t>
            </a:r>
            <a:r>
              <a:rPr lang="en-IN" dirty="0" err="1">
                <a:latin typeface="Times New Roman" panose="02020603050405020304" pitchFamily="18" charset="0"/>
                <a:cs typeface="Times New Roman" panose="02020603050405020304" pitchFamily="18" charset="0"/>
                <a:sym typeface="+mn-ea"/>
              </a:rPr>
              <a:t>Modifier.fillMaxWidth</a:t>
            </a:r>
            <a:r>
              <a:rPr lang="en-IN" dirty="0">
                <a:latin typeface="Times New Roman" panose="02020603050405020304" pitchFamily="18" charset="0"/>
                <a:cs typeface="Times New Roman" panose="02020603050405020304" pitchFamily="18" charset="0"/>
                <a:sym typeface="+mn-ea"/>
              </a:rPr>
              <a:t>().padding(16.dp),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color</a:t>
            </a:r>
            <a:r>
              <a:rPr lang="en-IN" dirty="0">
                <a:latin typeface="Times New Roman" panose="02020603050405020304" pitchFamily="18" charset="0"/>
                <a:cs typeface="Times New Roman" panose="02020603050405020304" pitchFamily="18" charset="0"/>
                <a:sym typeface="+mn-ea"/>
              </a:rPr>
              <a:t> =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MaterialTheme.colors.primary</a:t>
            </a:r>
            <a:r>
              <a:rPr lang="en-IN" dirty="0">
                <a:latin typeface="Times New Roman" panose="02020603050405020304" pitchFamily="18" charset="0"/>
                <a:cs typeface="Times New Roman" panose="02020603050405020304" pitchFamily="18" charset="0"/>
                <a:sym typeface="+mn-ea"/>
              </a:rPr>
              <a:t> else </a:t>
            </a:r>
            <a:r>
              <a:rPr lang="en-IN" dirty="0" err="1">
                <a:latin typeface="Times New Roman" panose="02020603050405020304" pitchFamily="18" charset="0"/>
                <a:cs typeface="Times New Roman" panose="02020603050405020304" pitchFamily="18" charset="0"/>
                <a:sym typeface="+mn-ea"/>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6870" y="278765"/>
            <a:ext cx="161798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Home.kt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4" name="Text Box 3"/>
          <p:cNvSpPr txBox="1"/>
          <p:nvPr/>
        </p:nvSpPr>
        <p:spPr>
          <a:xfrm>
            <a:off x="356870" y="739140"/>
            <a:ext cx="11250930" cy="598043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com.project.pradyotprakash.flashchat.view.home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androidx.compose.foundation.background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androidx.compose.foundation.layout.*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androidx.compose.foundation.lazy.LazyColumn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androidx.compose.foundation.lazy.items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androidx.compose.foundation.text.KeyboardOptions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androidx.compose.material.icons.Icons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androidx.compose.material.icons.filled.Send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androidx.compose.runtime.getValue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androidx.compose.runtime.livedata.observeAsState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androidx.compose.ui.Alignment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androidx.compose.ui.graphics.Color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androidx.compose.ui.text.input.KeyboardType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androidx.compose.ui.unit.dp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androidx.lifecycle.viewmodel.compose.viewModel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com.project.pradyotprakash.flashchat.Constants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com.project.pradyotprakash.flashchat.view.SingleMessage</a:t>
            </a:r>
            <a:endParaRPr lang="en-US" alt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68300"/>
          </a:xfrm>
          <a:prstGeom prst="rect">
            <a:avLst/>
          </a:prstGeom>
          <a:noFill/>
        </p:spPr>
        <p:txBody>
          <a:bodyPr wrap="square">
            <a:spAutoFit/>
          </a:bodyPr>
          <a:lstStyle/>
          <a:p>
            <a:endParaRPr lang="en-US" dirty="0"/>
          </a:p>
        </p:txBody>
      </p:sp>
      <p:sp>
        <p:nvSpPr>
          <p:cNvPr id="2" name="Text Box 1"/>
          <p:cNvSpPr txBox="1"/>
          <p:nvPr/>
        </p:nvSpPr>
        <p:spPr>
          <a:xfrm>
            <a:off x="339725" y="368300"/>
            <a:ext cx="10346055" cy="609663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sym typeface="+mn-ea"/>
              </a:rPr>
              <a:t>@Composable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fun HomeView(</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 HomeViewModel = 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 String by homeViewModel.message.observeAsState(initial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messages: List&lt;Map&lt;String, Any&gt;&gt; by homeViewModel.messages.observeAsState(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initial = emptyList&lt;Map&lt;String, Any&gt;&gt;().toMutableList()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horizontalAlignment = Alignment.CenterHorizontally,</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verticalArrangement = Arrangement.Bottom</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LazyColumn(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.fillMaxWidth()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.weight(weight = 0.85f, fill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contentPadding = PaddingValues(horizontal = 16.dp, vertical = 8.dp),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verticalArrangement = Arrangement.spacedBy(4.dp),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reverseLayout = true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5465" y="336550"/>
            <a:ext cx="10311130" cy="618553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items(messages) { message -&gt;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isCurrentUser = message[Constants.IS_CURRENT_USER] as Boolean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SingleMessage(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message = message[Constants.MESSAGE].toString(),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isCurrentUser = isCurrentUser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OutlinedTextField(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value = 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onValueChange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homeViewModel.updateMessage(it)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label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Text(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"Type Your 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4306" y="1023775"/>
            <a:ext cx="10246567" cy="5834226"/>
          </a:xfrm>
        </p:spPr>
        <p:txBody>
          <a:bodyPr>
            <a:normAutofit fontScale="85000" lnSpcReduction="20000"/>
          </a:body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err="1">
                <a:solidFill>
                  <a:srgbClr val="0D0D0D"/>
                </a:solidFill>
                <a:latin typeface="Times New Roman" panose="02020603050405020304" pitchFamily="18" charset="0"/>
                <a:cs typeface="Times New Roman" panose="02020603050405020304" pitchFamily="18" charset="0"/>
              </a:rPr>
              <a:t>ChatConnect</a:t>
            </a:r>
            <a:r>
              <a:rPr lang="en-US" dirty="0">
                <a:solidFill>
                  <a:srgbClr val="0D0D0D"/>
                </a:solidFill>
                <a:latin typeface="Times New Roman" panose="02020603050405020304" pitchFamily="18" charset="0"/>
                <a:cs typeface="Times New Roman" panose="02020603050405020304" pitchFamily="18" charset="0"/>
              </a:rPr>
              <a:t> </a:t>
            </a:r>
            <a:r>
              <a:rPr lang="en-US" sz="1700" dirty="0">
                <a:solidFill>
                  <a:srgbClr val="0D0D0D"/>
                </a:solidFill>
                <a:latin typeface="Times New Roman" panose="02020603050405020304" pitchFamily="18" charset="0"/>
                <a:cs typeface="Times New Roman" panose="02020603050405020304" pitchFamily="18" charset="0"/>
              </a:rPr>
              <a:t>is a sample project designed to demonstrate the creation of a real-time chat app using the Android Compose UI toolkit. This project utilizes Compose libraries to develop a simple, interactive chat application where users can send and receive text messages. The app highlights </a:t>
            </a:r>
            <a:r>
              <a:rPr lang="en-US" sz="1700" dirty="0" err="1">
                <a:solidFill>
                  <a:srgbClr val="0D0D0D"/>
                </a:solidFill>
                <a:latin typeface="Times New Roman" panose="02020603050405020304" pitchFamily="18" charset="0"/>
                <a:cs typeface="Times New Roman" panose="02020603050405020304" pitchFamily="18" charset="0"/>
              </a:rPr>
              <a:t>Compose's</a:t>
            </a:r>
            <a:r>
              <a:rPr lang="en-US" sz="1700" dirty="0">
                <a:solidFill>
                  <a:srgbClr val="0D0D0D"/>
                </a:solidFill>
                <a:latin typeface="Times New Roman" panose="02020603050405020304" pitchFamily="18" charset="0"/>
                <a:cs typeface="Times New Roman" panose="02020603050405020304" pitchFamily="18" charset="0"/>
              </a:rPr>
              <a:t> declarative UI, state management, and composable functions, demonstrating efficient handling of user input, navigation, and Firebase integration to populate the UI with real-time data. Scoreboard: A prominent feature of any cricket ground, the scoreboard displays the current score, number of wickets fallen, overs bowled, and other relevant details. It may be electronic or manual, depending on the level of the match.</a:t>
            </a:r>
            <a:endParaRPr lang="en-US" sz="17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Key Features:</a:t>
            </a:r>
            <a:endParaRPr lang="en-US" sz="1600" b="1"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Declarative UI: </a:t>
            </a:r>
            <a:r>
              <a:rPr lang="en-US" sz="1600" dirty="0">
                <a:solidFill>
                  <a:srgbClr val="0D0D0D"/>
                </a:solidFill>
                <a:latin typeface="Times New Roman" panose="02020603050405020304" pitchFamily="18" charset="0"/>
                <a:cs typeface="Times New Roman" panose="02020603050405020304" pitchFamily="18" charset="0"/>
              </a:rPr>
              <a:t>Uses </a:t>
            </a:r>
            <a:r>
              <a:rPr lang="en-US" sz="1600" dirty="0" err="1">
                <a:solidFill>
                  <a:srgbClr val="0D0D0D"/>
                </a:solidFill>
                <a:latin typeface="Times New Roman" panose="02020603050405020304" pitchFamily="18" charset="0"/>
                <a:cs typeface="Times New Roman" panose="02020603050405020304" pitchFamily="18" charset="0"/>
              </a:rPr>
              <a:t>Compose’s</a:t>
            </a:r>
            <a:r>
              <a:rPr lang="en-US" sz="1600" dirty="0">
                <a:solidFill>
                  <a:srgbClr val="0D0D0D"/>
                </a:solidFill>
                <a:latin typeface="Times New Roman" panose="02020603050405020304" pitchFamily="18" charset="0"/>
                <a:cs typeface="Times New Roman" panose="02020603050405020304" pitchFamily="18" charset="0"/>
              </a:rPr>
              <a:t> declarative functions to create and update the app interface efficiently.</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State Management: </a:t>
            </a:r>
            <a:r>
              <a:rPr lang="en-US" sz="1600" dirty="0">
                <a:solidFill>
                  <a:srgbClr val="0D0D0D"/>
                </a:solidFill>
                <a:latin typeface="Times New Roman" panose="02020603050405020304" pitchFamily="18" charset="0"/>
                <a:cs typeface="Times New Roman" panose="02020603050405020304" pitchFamily="18" charset="0"/>
              </a:rPr>
              <a:t>Implements state management to maintain app responsiveness and user interactions.</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Firebase Integration: </a:t>
            </a:r>
            <a:r>
              <a:rPr lang="en-US" sz="1600" dirty="0">
                <a:solidFill>
                  <a:srgbClr val="0D0D0D"/>
                </a:solidFill>
                <a:latin typeface="Times New Roman" panose="02020603050405020304" pitchFamily="18" charset="0"/>
                <a:cs typeface="Times New Roman" panose="02020603050405020304" pitchFamily="18" charset="0"/>
              </a:rPr>
              <a:t>Uses Firebase for user authentication and real-time database to store and retrieve messages.</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Composable Functions</a:t>
            </a:r>
            <a:r>
              <a:rPr lang="en-US" sz="1600" dirty="0">
                <a:solidFill>
                  <a:srgbClr val="0D0D0D"/>
                </a:solidFill>
                <a:latin typeface="Times New Roman" panose="02020603050405020304" pitchFamily="18" charset="0"/>
                <a:cs typeface="Times New Roman" panose="02020603050405020304" pitchFamily="18" charset="0"/>
              </a:rPr>
              <a:t>: Each UI component is defined as a reusable composable function, making it easy to build and modify the 	interface.</a:t>
            </a:r>
            <a:endParaRPr lang="en-US" sz="16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Learning Outcomes:</a:t>
            </a:r>
            <a:endParaRPr lang="en-US" sz="1600" b="1"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By the end of this project:</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know how to work with Android Studio to build an app.</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be able to integrate a backend database for authentication and data storage.</a:t>
            </a:r>
            <a:endParaRPr lang="en-US" sz="16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500" b="1" dirty="0">
                <a:solidFill>
                  <a:srgbClr val="0D0D0D"/>
                </a:solidFill>
                <a:latin typeface="Times New Roman" panose="02020603050405020304" pitchFamily="18" charset="0"/>
                <a:cs typeface="Times New Roman" panose="02020603050405020304" pitchFamily="18" charset="0"/>
              </a:rPr>
              <a:t>Project Workflow:</a:t>
            </a:r>
            <a:endParaRPr lang="en-US" sz="1500" b="1"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Registration:</a:t>
            </a:r>
            <a:r>
              <a:rPr lang="en-US" sz="1500" dirty="0">
                <a:solidFill>
                  <a:srgbClr val="0D0D0D"/>
                </a:solidFill>
                <a:latin typeface="Times New Roman" panose="02020603050405020304" pitchFamily="18" charset="0"/>
                <a:cs typeface="Times New Roman" panose="02020603050405020304" pitchFamily="18" charset="0"/>
              </a:rPr>
              <a:t> Users create an account within the app.</a:t>
            </a:r>
            <a:endParaRPr lang="en-US" sz="1500"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Login: </a:t>
            </a:r>
            <a:r>
              <a:rPr lang="en-US" sz="1500" dirty="0">
                <a:solidFill>
                  <a:srgbClr val="0D0D0D"/>
                </a:solidFill>
                <a:latin typeface="Times New Roman" panose="02020603050405020304" pitchFamily="18" charset="0"/>
                <a:cs typeface="Times New Roman" panose="02020603050405020304" pitchFamily="18" charset="0"/>
              </a:rPr>
              <a:t>After registration, users log in to access chat features.</a:t>
            </a:r>
            <a:endParaRPr lang="en-US" sz="1500"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Main Chat Page:</a:t>
            </a:r>
            <a:r>
              <a:rPr lang="en-US" sz="1500" dirty="0">
                <a:solidFill>
                  <a:srgbClr val="0D0D0D"/>
                </a:solidFill>
                <a:latin typeface="Times New Roman" panose="02020603050405020304" pitchFamily="18" charset="0"/>
                <a:cs typeface="Times New Roman" panose="02020603050405020304" pitchFamily="18" charset="0"/>
              </a:rPr>
              <a:t> Users enter the main chat interface to start conversations.</a:t>
            </a:r>
            <a:endParaRPr lang="en-US" sz="1500" dirty="0">
              <a:solidFill>
                <a:srgbClr val="0D0D0D"/>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63220" y="59055"/>
            <a:ext cx="10186035" cy="673925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sym typeface="+mn-ea"/>
              </a:rPr>
              <a:t>maxLines = 1,</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.padding(horizontal = 15.dp, vertical = 1.dp)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.fillMaxWidth()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.weight(weight = 0.09f, fill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keyboardOptions = KeyboardOptions(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keyboardType = KeyboardType.Text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singleLine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trailingIcon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IconButton(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onClick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homeViewModel.addMessage()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Icon(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imageVector = Icons.Default.Send,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contentDescription = "Send Button"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11150" y="210185"/>
            <a:ext cx="293243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HomeViewModel.kt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5" name="Text Box 4"/>
          <p:cNvSpPr txBox="1"/>
          <p:nvPr/>
        </p:nvSpPr>
        <p:spPr>
          <a:xfrm>
            <a:off x="311150" y="865505"/>
            <a:ext cx="9500235" cy="609663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com.project.pradyotprakash.flashchat.view.home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android.util.Log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com.google.firebase.auth.ktx.auth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com.google.firebase.firestore.ktx.firestore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com.google.firebase.ktx.Firebase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com.project.pradyotprakash.flashchat.Constants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java.lang.IllegalArgumentException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class HomeViewModel : ViewModel()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init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getMessages()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_message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message: LiveData&lt;String&gt; = _message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var _messages = MutableLiveData(emptyList&lt;Map&lt;String, </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2565" y="133985"/>
            <a:ext cx="10734675" cy="672401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sym typeface="+mn-ea"/>
              </a:rPr>
              <a:t>Any&gt;&gt;().toMutableList())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messages: LiveData&lt;MutableList&lt;Map&lt;String, Any&gt;&gt;&gt; = _messages</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fun updateMessage(message: String)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_message.value = message</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fun addMessage()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val message: String = _message.value ?: throw IllegalArgumentException("message empty")</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if (message.isNotEmpty())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Firebase.firestore.collection(Constants.MESSAGES).document().set(</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hashMapOf(</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Constants.MESSAGE to message,</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Constants.SENT_BY to Firebase.auth.currentUser?.uid,</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Constants.SENT_ON to System.currentTimeMillis()</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).addOnSuccessListener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_message.value =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private fun getMessages()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Firebase.firestore.collection(Constants.MESSAGES)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.orderBy(Constants.SENT_ON)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.addSnapshotListener { value, e -&gt;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1770" y="129540"/>
            <a:ext cx="10745470" cy="659828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                if (e != null)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Log.w(Constants.TAG, "Listen failed.", 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return@addSnapshotListener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list = emptyList&lt;Map&lt;String, Any&gt;&gt;().toMutableList()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(value != null)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for (doc in value)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data = doc.data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data[Constants.IS_CURRENT_USER]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Firebase.auth.currentUser?.uid.toString() == data[Constants.SENT_BY].toString()</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list.add(data)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updateMessages(list)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fun updateMessages(list: MutableList&lt;Map&lt;String, Any&gt;&gt;)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_messages.value = list.asReversed()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3990" y="141605"/>
            <a:ext cx="1641475"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Login.kt</a:t>
            </a:r>
            <a:r>
              <a:rPr lang="en-IN" sz="2400" b="0" i="0" u="sng">
                <a:latin typeface="Times New Roman" panose="02020603050405020304" pitchFamily="18" charset="0"/>
                <a:ea typeface="Montserrat"/>
                <a:cs typeface="Times New Roman" panose="02020603050405020304" pitchFamily="18" charset="0"/>
              </a:rPr>
              <a:t> :</a:t>
            </a:r>
            <a:r>
              <a:rPr sz="2400" b="0" i="0" u="sng">
                <a:latin typeface="Times New Roman" panose="02020603050405020304" pitchFamily="18" charset="0"/>
                <a:ea typeface="Montserrat"/>
                <a:cs typeface="Times New Roman" panose="02020603050405020304" pitchFamily="18" charset="0"/>
              </a:rPr>
              <a:t> </a:t>
            </a:r>
            <a:endParaRPr sz="2400" b="0" i="0" u="sng">
              <a:latin typeface="Times New Roman" panose="02020603050405020304" pitchFamily="18" charset="0"/>
              <a:ea typeface="Montserrat"/>
              <a:cs typeface="Times New Roman" panose="02020603050405020304" pitchFamily="18" charset="0"/>
            </a:endParaRPr>
          </a:p>
        </p:txBody>
      </p:sp>
      <p:sp>
        <p:nvSpPr>
          <p:cNvPr id="3" name="Text Box 2"/>
          <p:cNvSpPr txBox="1"/>
          <p:nvPr/>
        </p:nvSpPr>
        <p:spPr>
          <a:xfrm>
            <a:off x="173990" y="713105"/>
            <a:ext cx="11169015" cy="614489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com.project.pradyotprakash.flashchat.view.login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androidx.compose.foundation.layout.*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androidx.compose.material.CircularProgressIndicator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androidx.compose.runtime.getValue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androidx.compose.runtime.livedata.observeAsState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androidx.compose.ui.Alignment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androidx.compose.ui.graphics.Color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androidx.compose.ui.text.input.KeyboardType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androidx.compose.ui.text.input.PasswordVisualTransformation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androidx.compose.ui.unit.dp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androidx.lifecycle.viewmodel.compose.viewModel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com.project.pradyotprakash.flashchat.view.Appbar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com.project.pradyotprakash.flashchat.view.Buttons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fun LoginView(</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 () -&gt; Unit,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back: () -&gt; Unit,</a:t>
            </a:r>
            <a:endParaRPr lang="en-US" alt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8285" y="302260"/>
            <a:ext cx="11078210" cy="625348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    loginViewModel: LoginViewModel = 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String by loginViewModel.email.observeAsState("")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String by loginViewModel.password.observeAsState("")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loading: Boolean by loginViewModel.loading.observeAsState(initial = false)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Box(</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contentAlignment = Alignment.Center,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(loading)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CircularProgressIndicator()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horizontalAlignment = Alignment.CenterHorizontally,</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verticalArrangement = Arrangement.Top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Appbar(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title = "Login",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action = back</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197485"/>
            <a:ext cx="10574020" cy="646239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rPr>
              <a:t>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value = 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onValueChange = { loginViewModel.updateEmail(it)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label = "Email",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keyboardType = KeyboardType.Email,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visualTransformation = VisualTransformation.None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value =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onValueChange = { loginViewModel.updatePassword(it)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label =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keyboardType = KeyboardType.Password,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visualTransformation = PasswordVisualTransformation()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Spacer(modifier = Modifier.height(20.dp))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Buttons(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title = "Login",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onClick = { loginViewModel.loginUser(home = home)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backgroundColor = Color.Magenta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53035"/>
            <a:ext cx="290957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LoginViewModel.kt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3" name="Text Box 2"/>
          <p:cNvSpPr txBox="1"/>
          <p:nvPr/>
        </p:nvSpPr>
        <p:spPr>
          <a:xfrm>
            <a:off x="139700" y="727710"/>
            <a:ext cx="11031855" cy="604647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com.project.pradyotprakash.flashchat.view.login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com.google.firebase.auth.FirebaseAuth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com.google.firebase.auth.ktx.auth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com.google.firebase.ktx.Firebase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java.lang.IllegalArgumentException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class LoginViewModel : ViewModel()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auth: FirebaseAuth = Firebase.auth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_email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LiveData&lt;String&gt; = _email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_password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LiveData&lt;String&gt; = _password</a:t>
            </a:r>
            <a:endParaRPr lang="en-US" altLang="en-US">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 private val _loading = MutableLiveData(false)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loading: LiveData&lt;Boolean&gt; = _loading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fun updateEmail(newEmail: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_email.value = newEmail</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fun updatePassword(newPassword: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_password.value = newPassword</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1810" y="177800"/>
            <a:ext cx="10688955" cy="592836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fun loginUser(home: () -&gt; Unit)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(_loading.value == false)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String = _email.value ?: throw IllegalArgumentException("email expected")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_password.value ?: throw IllegalArgumentException("password expected")</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_loading.value = true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auth.signInWithEmailAndPassword(email,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.addOnCompleteListener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(it.isSuccessful)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home()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_loading.value = false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 y="406400"/>
            <a:ext cx="1022331" cy="369332"/>
          </a:xfrm>
          <a:prstGeom prst="rect">
            <a:avLst/>
          </a:prstGeom>
          <a:noFill/>
        </p:spPr>
        <p:txBody>
          <a:bodyPr wrap="none" rtlCol="0">
            <a:spAutoFit/>
          </a:bodyPr>
          <a:lstStyle/>
          <a:p>
            <a:r>
              <a:rPr lang="en-US" u="sng" dirty="0"/>
              <a:t>OUTPUT:</a:t>
            </a:r>
            <a:endParaRPr lang="en-US" u="sng" dirty="0"/>
          </a:p>
        </p:txBody>
      </p:sp>
      <p:pic>
        <p:nvPicPr>
          <p:cNvPr id="4" name="Picture 3"/>
          <p:cNvPicPr>
            <a:picLocks noChangeAspect="1"/>
          </p:cNvPicPr>
          <p:nvPr/>
        </p:nvPicPr>
        <p:blipFill>
          <a:blip r:embed="rId1"/>
          <a:stretch>
            <a:fillRect/>
          </a:stretch>
        </p:blipFill>
        <p:spPr>
          <a:xfrm>
            <a:off x="825500" y="1028700"/>
            <a:ext cx="9893300" cy="563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751" y="242336"/>
            <a:ext cx="2976817"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Main </a:t>
            </a:r>
            <a:r>
              <a:rPr lang="en-US" sz="2400" u="sng" dirty="0" err="1">
                <a:latin typeface="Times New Roman" panose="02020603050405020304" pitchFamily="18" charset="0"/>
                <a:cs typeface="Times New Roman" panose="02020603050405020304" pitchFamily="18" charset="0"/>
              </a:rPr>
              <a:t>Activity.kt</a:t>
            </a:r>
            <a:r>
              <a:rPr lang="en-US" sz="2400" u="sng" dirty="0">
                <a:latin typeface="Times New Roman" panose="02020603050405020304" pitchFamily="18" charset="0"/>
                <a:cs typeface="Times New Roman" panose="02020603050405020304" pitchFamily="18" charset="0"/>
              </a:rPr>
              <a:t> :</a:t>
            </a:r>
            <a:endParaRPr lang="en-US" sz="2400"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45751" y="853292"/>
            <a:ext cx="8807580" cy="467820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package </a:t>
            </a:r>
            <a:r>
              <a:rPr lang="en-US" sz="2000" dirty="0" err="1">
                <a:latin typeface="Times New Roman" panose="02020603050405020304" pitchFamily="18" charset="0"/>
                <a:cs typeface="Times New Roman" panose="02020603050405020304" pitchFamily="18" charset="0"/>
              </a:rPr>
              <a:t>com.project.pradyotprakash.flashchat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android.os.Bundle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androidx.activity.ComponentActivity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androidx.activity.compose.setContent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com.google.firebase.FirebaseApp</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class </a:t>
            </a:r>
            <a:r>
              <a:rPr lang="en-US" sz="2000" dirty="0" err="1">
                <a:latin typeface="Times New Roman" panose="02020603050405020304" pitchFamily="18" charset="0"/>
                <a:cs typeface="Times New Roman" panose="02020603050405020304" pitchFamily="18" charset="0"/>
              </a:rPr>
              <a:t>MainActivity</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ComponentActivity</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override fun </a:t>
            </a:r>
            <a:r>
              <a:rPr lang="en-US" sz="2000" dirty="0" err="1">
                <a:latin typeface="Times New Roman" panose="02020603050405020304" pitchFamily="18" charset="0"/>
                <a:cs typeface="Times New Roman" panose="02020603050405020304" pitchFamily="18" charset="0"/>
              </a:rPr>
              <a:t>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 Bundle?)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super.onCreate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FirebaseApp.initializeApp</a:t>
            </a:r>
            <a:r>
              <a:rPr lang="en-US" sz="2000" dirty="0">
                <a:latin typeface="Times New Roman" panose="02020603050405020304" pitchFamily="18" charset="0"/>
                <a:cs typeface="Times New Roman" panose="02020603050405020304" pitchFamily="18" charset="0"/>
              </a:rPr>
              <a:t>(this)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setContent</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NavComposeApp</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03200" y="190500"/>
            <a:ext cx="11531600" cy="6540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548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263331"/>
            <a:ext cx="12192000" cy="624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6941" y="1324948"/>
            <a:ext cx="9004300" cy="563231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androidx.compose.runtime.remember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androidx.navigation.compose.NavHost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androidx.navigation.compose.rememberNavController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com.google.firebase.auth.FirebaseAuth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com.project.pradyotprakash.flashchat.nav.Action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com.project.pradyotprakash.flashchat.nav.Destination.AuthenticationOption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com.project.pradyotprakash.flashchat.nav.Destination.Home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com.project.pradyotprakash.flashchat.nav.Destination.Register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com.project.pradyotprakash.flashchat.ui.theme.FlashChatTheme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com.project.pradyotprakash.flashchat.view.AuthenticationView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com.project.pradyotprakash.flashchat.view.home.HomeView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com.project.pradyotprakash.flashchat.view.login.LoginView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com.project.pradyotprakash.flashchat.view.register.RegisterView</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56941" y="531846"/>
            <a:ext cx="4003092" cy="387286"/>
          </a:xfrm>
          <a:prstGeom prst="rect">
            <a:avLst/>
          </a:prstGeom>
          <a:noFill/>
        </p:spPr>
        <p:txBody>
          <a:bodyPr wrap="square" rtlCol="0">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NavComposeApp.kt</a:t>
            </a:r>
            <a:r>
              <a:rPr lang="en-IN" sz="2400" i="0" u="sng" dirty="0">
                <a:solidFill>
                  <a:srgbClr val="2D2828"/>
                </a:solidFill>
                <a:effectLst/>
                <a:latin typeface="Times New Roman" panose="02020603050405020304" pitchFamily="18" charset="0"/>
                <a:cs typeface="Times New Roman" panose="02020603050405020304" pitchFamily="18" charset="0"/>
              </a:rPr>
              <a:t> :</a:t>
            </a:r>
            <a:endParaRPr lang="en-IN" sz="2400" i="0" u="sng" dirty="0">
              <a:solidFill>
                <a:srgbClr val="2D2828"/>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6289" y="805205"/>
            <a:ext cx="10369939" cy="524759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NavComposeApp</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rememberNavController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actions = remember(</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Action(</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FlashChatTheme</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NavHost</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startDestination</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FirebaseAuth.getInstance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currentUser</a:t>
            </a:r>
            <a:r>
              <a:rPr lang="en-US" dirty="0">
                <a:latin typeface="Times New Roman" panose="02020603050405020304" pitchFamily="18" charset="0"/>
                <a:cs typeface="Times New Roman" panose="02020603050405020304" pitchFamily="18" charset="0"/>
              </a:rPr>
              <a:t> != null)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Home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else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AuthenticationOption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composable(</a:t>
            </a:r>
            <a:r>
              <a:rPr lang="en-US" dirty="0" err="1">
                <a:latin typeface="Times New Roman" panose="02020603050405020304" pitchFamily="18" charset="0"/>
                <a:cs typeface="Times New Roman" panose="02020603050405020304" pitchFamily="18" charset="0"/>
              </a:rPr>
              <a:t>AuthenticationOption</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AuthenticationView</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register = </a:t>
            </a:r>
            <a:r>
              <a:rPr lang="en-US" dirty="0" err="1">
                <a:latin typeface="Times New Roman" panose="02020603050405020304" pitchFamily="18" charset="0"/>
                <a:cs typeface="Times New Roman" panose="02020603050405020304" pitchFamily="18" charset="0"/>
              </a:rPr>
              <a:t>actions.register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login = </a:t>
            </a:r>
            <a:r>
              <a:rPr lang="en-US" dirty="0" err="1">
                <a:latin typeface="Times New Roman" panose="02020603050405020304" pitchFamily="18" charset="0"/>
                <a:cs typeface="Times New Roman" panose="02020603050405020304" pitchFamily="18" charset="0"/>
              </a:rPr>
              <a:t>actions.login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543" y="522514"/>
            <a:ext cx="9042400" cy="535531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composable(Register)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RegisterView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composable(Login)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LoginView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composable(Home)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HomeView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266" y="1539552"/>
            <a:ext cx="91440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object Constants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TAG = "flash-chat"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MESSAGES = "messages"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 = "message"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SENT_BY = "</a:t>
            </a:r>
            <a:r>
              <a:rPr lang="en-US" dirty="0" err="1">
                <a:latin typeface="Times New Roman" panose="02020603050405020304" pitchFamily="18" charset="0"/>
                <a:cs typeface="Times New Roman" panose="02020603050405020304" pitchFamily="18" charset="0"/>
              </a:rPr>
              <a:t>sent_by</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SENT_ON = "</a:t>
            </a:r>
            <a:r>
              <a:rPr lang="en-US" dirty="0" err="1">
                <a:latin typeface="Times New Roman" panose="02020603050405020304" pitchFamily="18" charset="0"/>
                <a:cs typeface="Times New Roman" panose="02020603050405020304" pitchFamily="18" charset="0"/>
              </a:rPr>
              <a:t>sent_on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IS_CURRENT_USER = "</a:t>
            </a:r>
            <a:r>
              <a:rPr lang="en-US" dirty="0" err="1">
                <a:latin typeface="Times New Roman" panose="02020603050405020304" pitchFamily="18" charset="0"/>
                <a:cs typeface="Times New Roman" panose="02020603050405020304" pitchFamily="18" charset="0"/>
              </a:rPr>
              <a:t>is_current_user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33266" y="522514"/>
            <a:ext cx="3704252" cy="461665"/>
          </a:xfrm>
          <a:prstGeom prst="rect">
            <a:avLst/>
          </a:prstGeom>
          <a:noFill/>
        </p:spPr>
        <p:txBody>
          <a:bodyPr wrap="square" rtlCol="0">
            <a:spAutoFit/>
          </a:bodyPr>
          <a:lstStyle/>
          <a:p>
            <a:r>
              <a:rPr lang="en-IN" sz="2400" b="0" i="0" u="sng" dirty="0" err="1">
                <a:effectLst/>
                <a:latin typeface="Times New Roman" panose="02020603050405020304" pitchFamily="18" charset="0"/>
                <a:cs typeface="Times New Roman" panose="02020603050405020304" pitchFamily="18" charset="0"/>
              </a:rPr>
              <a:t>Constants.kt</a:t>
            </a:r>
            <a:r>
              <a:rPr lang="en-IN" sz="2400" b="0" i="0" u="sng" dirty="0">
                <a:effectLst/>
                <a:latin typeface="Times New Roman" panose="02020603050405020304" pitchFamily="18" charset="0"/>
                <a:cs typeface="Times New Roman" panose="02020603050405020304" pitchFamily="18" charset="0"/>
              </a:rPr>
              <a:t> :</a:t>
            </a:r>
            <a:endParaRPr lang="en-IN" sz="2400"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894" y="382578"/>
            <a:ext cx="2304661" cy="387286"/>
          </a:xfrm>
          <a:prstGeom prst="rect">
            <a:avLst/>
          </a:prstGeom>
          <a:noFill/>
        </p:spPr>
        <p:txBody>
          <a:bodyPr wrap="square">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Navigation.kt</a:t>
            </a:r>
            <a:r>
              <a:rPr lang="en-IN" sz="2400" i="0" u="sng" dirty="0">
                <a:solidFill>
                  <a:srgbClr val="2D2828"/>
                </a:solidFill>
                <a:effectLst/>
                <a:latin typeface="Times New Roman" panose="02020603050405020304" pitchFamily="18" charset="0"/>
                <a:cs typeface="Times New Roman" panose="02020603050405020304" pitchFamily="18" charset="0"/>
              </a:rPr>
              <a:t> :</a:t>
            </a:r>
            <a:endParaRPr lang="en-IN" sz="2400" i="0" u="sng" dirty="0">
              <a:solidFill>
                <a:srgbClr val="2D2828"/>
              </a:solidFill>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363894" y="1028343"/>
            <a:ext cx="7548466"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com.project.pradyotprakash.flashchat.nav</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androidx.navigation.NavHostController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com.project.pradyotprakash.flashchat.nav.Destination.Home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com.project.pradyotprakash.flashchat.nav.Destination.Login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com.project.pradyotprakash.flashchat.nav.Destination.Register</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object Destination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"register"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"login"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"home"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4802" y="963386"/>
            <a:ext cx="11645900" cy="452431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class Action(</a:t>
            </a:r>
            <a:r>
              <a:rPr lang="en-IN" dirty="0" err="1">
                <a:latin typeface="Times New Roman" panose="02020603050405020304" pitchFamily="18" charset="0"/>
                <a:cs typeface="Times New Roman" panose="02020603050405020304" pitchFamily="18" charset="0"/>
              </a:rPr>
              <a:t>navController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NavHostController</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-&gt; Unit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(Home)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(Login)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inclusive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(Register)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inclusive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(Login)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(Register)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navigateBack</a:t>
            </a:r>
            <a:r>
              <a:rPr lang="en-IN" dirty="0">
                <a:latin typeface="Times New Roman" panose="02020603050405020304" pitchFamily="18" charset="0"/>
                <a:cs typeface="Times New Roman" panose="02020603050405020304" pitchFamily="18" charset="0"/>
              </a:rPr>
              <a:t>: () -&gt; Unit = { </a:t>
            </a:r>
            <a:r>
              <a:rPr lang="en-IN" dirty="0" err="1">
                <a:latin typeface="Times New Roman" panose="02020603050405020304" pitchFamily="18" charset="0"/>
                <a:cs typeface="Times New Roman" panose="02020603050405020304" pitchFamily="18" charset="0"/>
              </a:rPr>
              <a:t>navController.popBackStack</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19248</Words>
  <Application>WPS Presentation</Application>
  <PresentationFormat>Widescreen</PresentationFormat>
  <Paragraphs>596</Paragraphs>
  <Slides>31</Slides>
  <Notes>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SimSun</vt:lpstr>
      <vt:lpstr>Wingdings</vt:lpstr>
      <vt:lpstr>Wingdings 3</vt:lpstr>
      <vt:lpstr>Arial</vt:lpstr>
      <vt:lpstr>Times New Roman</vt:lpstr>
      <vt:lpstr>Castellar</vt:lpstr>
      <vt:lpstr>Montserrat</vt:lpstr>
      <vt:lpstr>Segoe Print</vt:lpstr>
      <vt:lpstr>Trebuchet MS</vt:lpstr>
      <vt:lpstr>Microsoft YaHei</vt:lpstr>
      <vt:lpstr>Arial Unicode MS</vt:lpstr>
      <vt:lpstr>Calibri</vt:lpstr>
      <vt:lpstr>Montserrat</vt:lpstr>
      <vt:lpstr>Facet</vt:lpstr>
      <vt:lpstr>    ChatConnect - A Real-Time Chat and Communication App </vt:lpstr>
      <vt:lpstr>                      DESCRIPTION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1051 Kokula Priya.M</cp:lastModifiedBy>
  <cp:revision>11</cp:revision>
  <dcterms:created xsi:type="dcterms:W3CDTF">2024-03-18T04:06:00Z</dcterms:created>
  <dcterms:modified xsi:type="dcterms:W3CDTF">2024-11-16T11:35:59Z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AAE5AB7287B14DAB87F335ABA42B18E4_12</vt:lpwstr>
  </property>
  <property fmtid="{D5CDD505-2E9C-101B-9397-08002B2CF9AE}" pid="3" name="KSOProductBuildVer">
    <vt:lpwstr>1033-12.2.0.18911</vt:lpwstr>
  </property>
</Properties>
</file>